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72" y="-2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D147D42C-EDA5-442E-8302-D1021EB03CC3}" type="datetimeFigureOut">
              <a:rPr lang="el-GR" smtClean="0"/>
              <a:pPr/>
              <a:t>30/5/2013</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22F6A067-EBA4-49AA-BEE3-D4D8813BAA80}"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147D42C-EDA5-442E-8302-D1021EB03CC3}" type="datetimeFigureOut">
              <a:rPr lang="el-GR" smtClean="0"/>
              <a:pPr/>
              <a:t>30/5/2013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2F6A067-EBA4-49AA-BEE3-D4D8813BAA8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147D42C-EDA5-442E-8302-D1021EB03CC3}" type="datetimeFigureOut">
              <a:rPr lang="el-GR" smtClean="0"/>
              <a:pPr/>
              <a:t>30/5/2013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2F6A067-EBA4-49AA-BEE3-D4D8813BAA8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147D42C-EDA5-442E-8302-D1021EB03CC3}" type="datetimeFigureOut">
              <a:rPr lang="el-GR" smtClean="0"/>
              <a:pPr/>
              <a:t>30/5/2013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2F6A067-EBA4-49AA-BEE3-D4D8813BAA8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147D42C-EDA5-442E-8302-D1021EB03CC3}" type="datetimeFigureOut">
              <a:rPr lang="el-GR" smtClean="0"/>
              <a:pPr/>
              <a:t>30/5/2013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22F6A067-EBA4-49AA-BEE3-D4D8813BAA8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D147D42C-EDA5-442E-8302-D1021EB03CC3}" type="datetimeFigureOut">
              <a:rPr lang="el-GR" smtClean="0"/>
              <a:pPr/>
              <a:t>30/5/2013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2F6A067-EBA4-49AA-BEE3-D4D8813BAA8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D147D42C-EDA5-442E-8302-D1021EB03CC3}" type="datetimeFigureOut">
              <a:rPr lang="el-GR" smtClean="0"/>
              <a:pPr/>
              <a:t>30/5/2013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2F6A067-EBA4-49AA-BEE3-D4D8813BAA8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D147D42C-EDA5-442E-8302-D1021EB03CC3}" type="datetimeFigureOut">
              <a:rPr lang="el-GR" smtClean="0"/>
              <a:pPr/>
              <a:t>30/5/2013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2F6A067-EBA4-49AA-BEE3-D4D8813BAA8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147D42C-EDA5-442E-8302-D1021EB03CC3}" type="datetimeFigureOut">
              <a:rPr lang="el-GR" smtClean="0"/>
              <a:pPr/>
              <a:t>30/5/2013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2F6A067-EBA4-49AA-BEE3-D4D8813BAA8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D147D42C-EDA5-442E-8302-D1021EB03CC3}" type="datetimeFigureOut">
              <a:rPr lang="el-GR" smtClean="0"/>
              <a:pPr/>
              <a:t>30/5/2013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2F6A067-EBA4-49AA-BEE3-D4D8813BAA8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147D42C-EDA5-442E-8302-D1021EB03CC3}" type="datetimeFigureOut">
              <a:rPr lang="el-GR" smtClean="0"/>
              <a:pPr/>
              <a:t>30/5/2013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2F6A067-EBA4-49AA-BEE3-D4D8813BAA8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147D42C-EDA5-442E-8302-D1021EB03CC3}" type="datetimeFigureOut">
              <a:rPr lang="el-GR" smtClean="0"/>
              <a:pPr/>
              <a:t>30/5/2013</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2F6A067-EBA4-49AA-BEE3-D4D8813BAA8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youtube.com/watch?v=v7ej2RPoeM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571604" y="1357298"/>
            <a:ext cx="6000792" cy="1214446"/>
          </a:xfrm>
          <a:noFill/>
          <a:ln>
            <a:noFill/>
          </a:ln>
          <a:effectLst>
            <a:innerShdw blurRad="63500" dist="50800" dir="13500000">
              <a:srgbClr val="FFFF00">
                <a:alpha val="50000"/>
              </a:srgbClr>
            </a:innerShdw>
          </a:effectLst>
          <a:scene3d>
            <a:camera prst="orthographicFront"/>
            <a:lightRig rig="soft" dir="t">
              <a:rot lat="0" lon="0" rev="17220000"/>
            </a:lightRig>
          </a:scene3d>
          <a:sp3d>
            <a:bevelT prst="relaxedInset"/>
          </a:sp3d>
        </p:spPr>
        <p:txBody>
          <a:bodyPr>
            <a:normAutofit fontScale="90000"/>
            <a:scene3d>
              <a:camera prst="orthographicFront"/>
              <a:lightRig rig="soft" dir="t">
                <a:rot lat="0" lon="0" rev="17220000"/>
              </a:lightRig>
            </a:scene3d>
            <a:sp3d prstMaterial="softEdge">
              <a:bevelT w="38100" h="38100"/>
            </a:sp3d>
          </a:bodyPr>
          <a:lstStyle/>
          <a:p>
            <a:r>
              <a:rPr lang="el-GR" sz="7200" b="1" dirty="0" smtClean="0">
                <a:ln/>
                <a:solidFill>
                  <a:schemeClr val="accent3"/>
                </a:solidFill>
              </a:rPr>
              <a:t>ΤΣΑΚΑΛΙ</a:t>
            </a:r>
            <a:r>
              <a:rPr lang="el-GR" b="1" dirty="0" smtClean="0">
                <a:ln/>
                <a:solidFill>
                  <a:schemeClr val="accent3"/>
                </a:solidFill>
              </a:rPr>
              <a:t/>
            </a:r>
            <a:br>
              <a:rPr lang="el-GR" b="1" dirty="0" smtClean="0">
                <a:ln/>
                <a:solidFill>
                  <a:schemeClr val="accent3"/>
                </a:solidFill>
              </a:rPr>
            </a:br>
            <a:endParaRPr lang="el-GR" dirty="0"/>
          </a:p>
        </p:txBody>
      </p:sp>
      <p:sp>
        <p:nvSpPr>
          <p:cNvPr id="3" name="2 - Υπότιτλος"/>
          <p:cNvSpPr>
            <a:spLocks noGrp="1"/>
          </p:cNvSpPr>
          <p:nvPr>
            <p:ph type="subTitle" idx="1"/>
          </p:nvPr>
        </p:nvSpPr>
        <p:spPr>
          <a:xfrm>
            <a:off x="1071538" y="2928934"/>
            <a:ext cx="6400800" cy="1895476"/>
          </a:xfrm>
        </p:spPr>
        <p:txBody>
          <a:bodyPr/>
          <a:lstStyle/>
          <a:p>
            <a:r>
              <a:rPr lang="el-GR" dirty="0" smtClean="0">
                <a:solidFill>
                  <a:srgbClr val="FF0000"/>
                </a:solidFill>
              </a:rPr>
              <a:t>ΣΤΕΦΑΝΙΑ ΚΙΤΣΟΠΟΥΛΟΥ</a:t>
            </a:r>
          </a:p>
          <a:p>
            <a:r>
              <a:rPr lang="el-GR" dirty="0" smtClean="0">
                <a:solidFill>
                  <a:srgbClr val="FF0000"/>
                </a:solidFill>
              </a:rPr>
              <a:t>ΛΑΜΠΡΙΝΗ ΠΑΠΑΔΟΓΙΩΡΓΑΚΗ</a:t>
            </a:r>
          </a:p>
          <a:p>
            <a:r>
              <a:rPr lang="el-GR" dirty="0" smtClean="0">
                <a:solidFill>
                  <a:srgbClr val="FF0000"/>
                </a:solidFill>
              </a:rPr>
              <a:t>Δ’2</a:t>
            </a:r>
            <a:endParaRPr lang="el-G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500"/>
                                        <p:tgtEl>
                                          <p:spTgt spid="3">
                                            <p:txEl>
                                              <p:pRg st="1" end="1"/>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heckerboard(across)">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ΤΣΑΚΑΛΙ</a:t>
            </a:r>
            <a:endParaRPr lang="el-GR" dirty="0"/>
          </a:p>
        </p:txBody>
      </p:sp>
      <p:sp>
        <p:nvSpPr>
          <p:cNvPr id="3" name="2 - Θέση περιεχομένου"/>
          <p:cNvSpPr>
            <a:spLocks noGrp="1"/>
          </p:cNvSpPr>
          <p:nvPr>
            <p:ph idx="1"/>
          </p:nvPr>
        </p:nvSpPr>
        <p:spPr>
          <a:xfrm>
            <a:off x="428596" y="1643050"/>
            <a:ext cx="8229600" cy="4709160"/>
          </a:xfrm>
        </p:spPr>
        <p:txBody>
          <a:bodyPr/>
          <a:lstStyle/>
          <a:p>
            <a:pPr>
              <a:buNone/>
            </a:pPr>
            <a:r>
              <a:rPr lang="el-GR" sz="3200" b="1" i="1" u="sng" dirty="0" smtClean="0"/>
              <a:t>Το τσακάλι</a:t>
            </a:r>
            <a:r>
              <a:rPr lang="el-GR" sz="3200" i="1" dirty="0" smtClean="0"/>
              <a:t> είναι ένα μεσαίο θηλαστικό που ανήκει στην οικογένεια των </a:t>
            </a:r>
            <a:r>
              <a:rPr lang="el-GR" sz="3200" i="1" dirty="0" err="1" smtClean="0"/>
              <a:t>κυνιδών</a:t>
            </a:r>
            <a:r>
              <a:rPr lang="el-GR" sz="3200" i="1" dirty="0" smtClean="0"/>
              <a:t>. Ζει στην βόρεια και βορειοανατολική Αφρική, στη νοτιοανατολική και κεντρική Ευρώπη (μέχρι την Αυστρία και την Ουγγαρία), την Μικρά Ασία και τη Μέση Ανατολή. Ένας μικρός πληθυσμός τους ζει στη Σάμο, το μόνο νησί της Μεσογείου στο οποίο ζουν τσακάλια.</a:t>
            </a:r>
          </a:p>
          <a:p>
            <a:pPr>
              <a:buNone/>
            </a:pPr>
            <a:endParaRPr lang="el-GR" dirty="0" smtClean="0"/>
          </a:p>
          <a:p>
            <a:pPr>
              <a:buNone/>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4290"/>
            <a:ext cx="8229600" cy="714380"/>
          </a:xfrm>
        </p:spPr>
        <p:txBody>
          <a:bodyPr>
            <a:normAutofit fontScale="90000"/>
          </a:bodyPr>
          <a:lstStyle/>
          <a:p>
            <a:r>
              <a:rPr lang="el-GR" dirty="0" smtClean="0"/>
              <a:t>ΕΙΚΟΝΕΣ</a:t>
            </a:r>
            <a:endParaRPr lang="el-GR" dirty="0"/>
          </a:p>
        </p:txBody>
      </p:sp>
      <p:pic>
        <p:nvPicPr>
          <p:cNvPr id="5" name="4 - Θέση περιεχομένου" descr="xryso-tsakali-300x225.jpg"/>
          <p:cNvPicPr>
            <a:picLocks noGrp="1" noChangeAspect="1"/>
          </p:cNvPicPr>
          <p:nvPr>
            <p:ph idx="1"/>
          </p:nvPr>
        </p:nvPicPr>
        <p:blipFill>
          <a:blip r:embed="rId2"/>
          <a:stretch>
            <a:fillRect/>
          </a:stretch>
        </p:blipFill>
        <p:spPr>
          <a:xfrm>
            <a:off x="642910" y="3929066"/>
            <a:ext cx="2857500" cy="2571753"/>
          </a:xfrm>
        </p:spPr>
      </p:pic>
      <p:sp>
        <p:nvSpPr>
          <p:cNvPr id="4" name="3 - Ορθογώνιο"/>
          <p:cNvSpPr/>
          <p:nvPr/>
        </p:nvSpPr>
        <p:spPr>
          <a:xfrm>
            <a:off x="-971344" y="2967335"/>
            <a:ext cx="184731" cy="923330"/>
          </a:xfrm>
          <a:prstGeom prst="rect">
            <a:avLst/>
          </a:prstGeom>
          <a:noFill/>
        </p:spPr>
        <p:txBody>
          <a:bodyPr wrap="none" lIns="91440" tIns="45720" rIns="91440" bIns="45720">
            <a:spAutoFit/>
          </a:bodyPr>
          <a:lstStyle/>
          <a:p>
            <a:pPr algn="ctr"/>
            <a:endParaRPr lang="el-GR"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6" name="5 - Εικόνα" descr="tsakali_2.jpg"/>
          <p:cNvPicPr>
            <a:picLocks noChangeAspect="1"/>
          </p:cNvPicPr>
          <p:nvPr/>
        </p:nvPicPr>
        <p:blipFill>
          <a:blip r:embed="rId3"/>
          <a:stretch>
            <a:fillRect/>
          </a:stretch>
        </p:blipFill>
        <p:spPr>
          <a:xfrm>
            <a:off x="3714744" y="3929066"/>
            <a:ext cx="5238750" cy="2681284"/>
          </a:xfrm>
          <a:prstGeom prst="rect">
            <a:avLst/>
          </a:prstGeom>
        </p:spPr>
      </p:pic>
      <p:pic>
        <p:nvPicPr>
          <p:cNvPr id="7" name="6 - Εικόνα" descr="tsakali.jpg"/>
          <p:cNvPicPr>
            <a:picLocks noChangeAspect="1"/>
          </p:cNvPicPr>
          <p:nvPr/>
        </p:nvPicPr>
        <p:blipFill>
          <a:blip r:embed="rId4"/>
          <a:stretch>
            <a:fillRect/>
          </a:stretch>
        </p:blipFill>
        <p:spPr>
          <a:xfrm>
            <a:off x="1285852" y="1000108"/>
            <a:ext cx="7072362" cy="263258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slide(fromBottom)">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FF00"/>
                </a:solidFill>
              </a:rPr>
              <a:t>Περιγραφή</a:t>
            </a:r>
            <a:endParaRPr lang="el-GR" dirty="0">
              <a:solidFill>
                <a:srgbClr val="FFFF00"/>
              </a:solidFill>
            </a:endParaRPr>
          </a:p>
        </p:txBody>
      </p:sp>
      <p:sp>
        <p:nvSpPr>
          <p:cNvPr id="3" name="2 - Θέση περιεχομένου"/>
          <p:cNvSpPr>
            <a:spLocks noGrp="1"/>
          </p:cNvSpPr>
          <p:nvPr>
            <p:ph idx="1"/>
          </p:nvPr>
        </p:nvSpPr>
        <p:spPr/>
        <p:txBody>
          <a:bodyPr/>
          <a:lstStyle/>
          <a:p>
            <a:pPr>
              <a:buNone/>
            </a:pPr>
            <a:r>
              <a:rPr lang="el-GR" dirty="0" smtClean="0"/>
              <a:t> </a:t>
            </a:r>
            <a:r>
              <a:rPr lang="el-GR" i="1" dirty="0" smtClean="0"/>
              <a:t>Το τσακάλι μοιάζει πολύ στο λύκο, αλλά είναι μικρότερο σε μέγεθος και ελαφρύτερο, με πιο κοντά πόδια, και κοντύτερη ουρά. Συνήθως έχει μήκος 60 με 100 εκατοστά. Η ουρά του, έχει μήκος 20 με 30 εκατοστά. Το ύψος του στο ακρώμιο είναι 44, με 50 εκατοστά. Τα θηλυκά είναι βαρύτερα από τα αρσενικά. Το βάρος των θηλυκών τσακαλιών είναι 7 με 11 κιλά και των αρσενικών 6,3 με 15 κιλά.</a:t>
            </a:r>
            <a:endParaRPr lang="el-GR"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ΑΠΟ ΤΙ ΚΙΝΔΥΝΕΥΕΙ</a:t>
            </a:r>
            <a:endParaRPr lang="el-GR" dirty="0"/>
          </a:p>
        </p:txBody>
      </p:sp>
      <p:sp>
        <p:nvSpPr>
          <p:cNvPr id="3" name="2 - Θέση περιεχομένου"/>
          <p:cNvSpPr>
            <a:spLocks noGrp="1"/>
          </p:cNvSpPr>
          <p:nvPr>
            <p:ph idx="1"/>
          </p:nvPr>
        </p:nvSpPr>
        <p:spPr/>
        <p:txBody>
          <a:bodyPr>
            <a:noAutofit/>
          </a:bodyPr>
          <a:lstStyle/>
          <a:p>
            <a:r>
              <a:rPr lang="el-GR" sz="2400" dirty="0" smtClean="0"/>
              <a:t>Το τσακάλι κινδυνεύει από την έλλειψη τροφής, την καταστροφή των </a:t>
            </a:r>
            <a:r>
              <a:rPr lang="el-GR" sz="2400" dirty="0" smtClean="0"/>
              <a:t>βιοτόπων του και τις πυρκαγιές που προκαλούν περισσότερο οι άνθρωποι </a:t>
            </a:r>
            <a:r>
              <a:rPr lang="el-GR" sz="2400" dirty="0" smtClean="0"/>
              <a:t>. </a:t>
            </a:r>
            <a:r>
              <a:rPr lang="el-GR" sz="2400" dirty="0" smtClean="0"/>
              <a:t> </a:t>
            </a:r>
            <a:r>
              <a:rPr lang="el-GR" sz="2400" dirty="0" smtClean="0"/>
              <a:t>Ο κυριότερος εχθρός του είναι ο λύκος </a:t>
            </a:r>
            <a:r>
              <a:rPr lang="el-GR" sz="2400" dirty="0" smtClean="0"/>
              <a:t> Το </a:t>
            </a:r>
            <a:r>
              <a:rPr lang="el-GR" sz="2400" dirty="0" smtClean="0"/>
              <a:t>είδος δέχτηκε ισχυρό πλήγμα από την επικήρυξη που ίσχυε την περίοδο 1974-1981, όταν περισσότερα από 7.000 ζώα θανατώθηκαν. Έκτοτε ο πληθυσμός </a:t>
            </a:r>
            <a:r>
              <a:rPr lang="el-GR" sz="2400" dirty="0" smtClean="0"/>
              <a:t>του</a:t>
            </a:r>
            <a:r>
              <a:rPr lang="el-GR" sz="2400" dirty="0" smtClean="0"/>
              <a:t> </a:t>
            </a:r>
            <a:r>
              <a:rPr lang="el-GR" sz="2400" dirty="0" smtClean="0"/>
              <a:t>.Δείχνει </a:t>
            </a:r>
            <a:r>
              <a:rPr lang="el-GR" sz="2400" dirty="0" smtClean="0"/>
              <a:t>σαφείς μειωτικές τάσεις, με την εξάπλωσή του να έχει περιοριστεί σημαντικά τα τελευταία 30 χρόνια. Πλέον απαντάται μόνο στην Πελοπόννησο, τη Σάμο, τη Χαλκιδική, την περιοχή </a:t>
            </a:r>
            <a:r>
              <a:rPr lang="el-GR" sz="2400" dirty="0" err="1" smtClean="0"/>
              <a:t>Βιστωνίδας</a:t>
            </a:r>
            <a:r>
              <a:rPr lang="el-GR" sz="2400" dirty="0" smtClean="0"/>
              <a:t> Νέστου </a:t>
            </a:r>
            <a:r>
              <a:rPr lang="el-GR" sz="2400" dirty="0" smtClean="0"/>
              <a:t>και την παραλιακή Φωκίδα. Μικρές και απομονωμένες ομάδες έχουν εντοπιστεί στον Έβρο και στην Κεντρική Μακεδονία (</a:t>
            </a:r>
            <a:r>
              <a:rPr lang="el-GR" sz="2400" dirty="0" err="1" smtClean="0"/>
              <a:t>Κερκίνη</a:t>
            </a:r>
            <a:r>
              <a:rPr lang="el-GR" sz="2400" dirty="0" smtClean="0"/>
              <a:t> , </a:t>
            </a:r>
            <a:r>
              <a:rPr lang="el-GR" sz="2400" dirty="0" smtClean="0"/>
              <a:t>παραποτάμιο δάσος Αξιού</a:t>
            </a:r>
            <a:r>
              <a:rPr lang="el-GR" sz="2400" dirty="0" smtClean="0"/>
              <a:t>).</a:t>
            </a:r>
            <a:endParaRPr lang="el-G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Η ΤΡΟΦΗ ΤΟΥ</a:t>
            </a:r>
            <a:endParaRPr lang="el-GR" dirty="0"/>
          </a:p>
        </p:txBody>
      </p:sp>
      <p:sp>
        <p:nvSpPr>
          <p:cNvPr id="3" name="2 - Θέση περιεχομένου"/>
          <p:cNvSpPr>
            <a:spLocks noGrp="1"/>
          </p:cNvSpPr>
          <p:nvPr>
            <p:ph idx="1"/>
          </p:nvPr>
        </p:nvSpPr>
        <p:spPr/>
        <p:txBody>
          <a:bodyPr>
            <a:normAutofit/>
          </a:bodyPr>
          <a:lstStyle/>
          <a:p>
            <a:r>
              <a:rPr lang="el-GR" sz="3600" dirty="0" smtClean="0"/>
              <a:t> </a:t>
            </a:r>
            <a:r>
              <a:rPr lang="el-GR" dirty="0" smtClean="0"/>
              <a:t>Το τσακάλι τρέφεται με ψοφίμια, μικρά θηλαστικά και φρούτα. Ζει και αυτό κατά οικογενειακές ομάδες και αναζητά την τροφή του τη νύχτα. Είναι γνωστά τα ουρλιαχτά των τσακαλιών. Ο κυριότερος εχθρός του είναι ο λύκος. Αλλάζει το τρίχωμά του δύο φορές το </a:t>
            </a:r>
            <a:r>
              <a:rPr lang="el-GR" dirty="0" smtClean="0"/>
              <a:t>χρόνο. </a:t>
            </a:r>
            <a:r>
              <a:rPr lang="el-GR" dirty="0" smtClean="0"/>
              <a:t>Ο κυριότερος εχθρός του είναι ο </a:t>
            </a:r>
            <a:r>
              <a:rPr lang="el-GR" dirty="0" smtClean="0"/>
              <a:t>λύκος.</a:t>
            </a:r>
            <a:endParaRPr lang="el-GR" dirty="0"/>
          </a:p>
        </p:txBody>
      </p:sp>
      <p:pic>
        <p:nvPicPr>
          <p:cNvPr id="4" name="3 - Εικόνα" descr="J1-copy (1).jpg"/>
          <p:cNvPicPr>
            <a:picLocks noChangeAspect="1"/>
          </p:cNvPicPr>
          <p:nvPr/>
        </p:nvPicPr>
        <p:blipFill>
          <a:blip r:embed="rId2"/>
          <a:stretch>
            <a:fillRect/>
          </a:stretch>
        </p:blipFill>
        <p:spPr>
          <a:xfrm>
            <a:off x="3214678" y="4429132"/>
            <a:ext cx="3500462" cy="221457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
                                        <p:tgtEl>
                                          <p:spTgt spid="3">
                                            <p:txEl>
                                              <p:pRg st="0" end="0"/>
                                            </p:txEl>
                                          </p:spTgt>
                                        </p:tgtEl>
                                      </p:cBhvr>
                                    </p:animEffect>
                                    <p:anim calcmode="lin" valueType="num">
                                      <p:cBhvr>
                                        <p:cTn id="15"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8" presetClass="entr" presetSubtype="0" accel="5000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1000" fill="hold"/>
                                        <p:tgtEl>
                                          <p:spTgt spid="4"/>
                                        </p:tgtEl>
                                        <p:attrNameLst>
                                          <p:attrName>ppt_x</p:attrName>
                                        </p:attrNameLst>
                                      </p:cBhvr>
                                      <p:tavLst>
                                        <p:tav tm="0">
                                          <p:val>
                                            <p:fltVal val="-1"/>
                                          </p:val>
                                        </p:tav>
                                        <p:tav tm="50000">
                                          <p:val>
                                            <p:fltVal val="0.95"/>
                                          </p:val>
                                        </p:tav>
                                        <p:tav tm="100000">
                                          <p:val>
                                            <p:strVal val="#ppt_x"/>
                                          </p:val>
                                        </p:tav>
                                      </p:tavLst>
                                    </p:anim>
                                    <p:anim calcmode="lin" valueType="num">
                                      <p:cBhvr>
                                        <p:cTn id="25" dur="1000" fill="hold"/>
                                        <p:tgtEl>
                                          <p:spTgt spid="4"/>
                                        </p:tgtEl>
                                        <p:attrNameLst>
                                          <p:attrName>ppt_y</p:attrName>
                                        </p:attrNameLst>
                                      </p:cBhvr>
                                      <p:tavLst>
                                        <p:tav tm="0">
                                          <p:val>
                                            <p:strVal val="#ppt_y"/>
                                          </p:val>
                                        </p:tav>
                                        <p:tav tm="100000">
                                          <p:val>
                                            <p:strVal val="#ppt_y"/>
                                          </p:val>
                                        </p:tav>
                                      </p:tavLst>
                                    </p:anim>
                                    <p:animEffect transition="in" filter="fade">
                                      <p:cBhvr>
                                        <p:cTn id="2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ΠΛΗΡΟΦΟΡΙΕΣ</a:t>
            </a:r>
            <a:endParaRPr lang="el-GR" sz="3600" dirty="0"/>
          </a:p>
        </p:txBody>
      </p:sp>
      <p:pic>
        <p:nvPicPr>
          <p:cNvPr id="4" name="3 - Θέση περιεχομένου" descr="tsakalia-messinia.jpg"/>
          <p:cNvPicPr>
            <a:picLocks noGrp="1" noChangeAspect="1"/>
          </p:cNvPicPr>
          <p:nvPr>
            <p:ph idx="1"/>
          </p:nvPr>
        </p:nvPicPr>
        <p:blipFill>
          <a:blip r:embed="rId2"/>
          <a:stretch>
            <a:fillRect/>
          </a:stretch>
        </p:blipFill>
        <p:spPr>
          <a:xfrm>
            <a:off x="0" y="1643050"/>
            <a:ext cx="9144000" cy="5214950"/>
          </a:xfrm>
        </p:spPr>
      </p:pic>
      <p:sp>
        <p:nvSpPr>
          <p:cNvPr id="5" name="4 - Ορθογώνιο"/>
          <p:cNvSpPr/>
          <p:nvPr/>
        </p:nvSpPr>
        <p:spPr>
          <a:xfrm>
            <a:off x="1000100" y="1714488"/>
            <a:ext cx="7572396" cy="3539430"/>
          </a:xfrm>
          <a:prstGeom prst="rect">
            <a:avLst/>
          </a:prstGeom>
        </p:spPr>
        <p:txBody>
          <a:bodyPr wrap="square">
            <a:spAutoFit/>
          </a:bodyPr>
          <a:lstStyle/>
          <a:p>
            <a:r>
              <a:rPr lang="el-GR" sz="2800" dirty="0" smtClean="0"/>
              <a:t>Κάποτε ήταν κοινό σε ολόκληρη την Ελλάδα και επικηρυγμένο ως επιβλαβές, σήμερα κινδυνεύει με εξαφάνιση. Ο λόγος για το μεσαίου μεγέθους σαρκοφάγο τσακάλι (</a:t>
            </a:r>
            <a:r>
              <a:rPr lang="el-GR" sz="2800" dirty="0" err="1" smtClean="0"/>
              <a:t>Canis</a:t>
            </a:r>
            <a:r>
              <a:rPr lang="el-GR" sz="2800" dirty="0" smtClean="0"/>
              <a:t> </a:t>
            </a:r>
            <a:r>
              <a:rPr lang="el-GR" sz="2800" dirty="0" err="1" smtClean="0"/>
              <a:t>aureus</a:t>
            </a:r>
            <a:r>
              <a:rPr lang="el-GR" sz="2800" dirty="0" smtClean="0"/>
              <a:t>), του οποίου ο συνολικός πληθυσμός δεν ξεπερνά πλέον τα 1000 άτομα, με την κατανομή του στον ελλαδικό χώρο να εμφανίζεται γεωγραφικά ασυνεχής και κατακερματισμένη. </a:t>
            </a:r>
            <a:endParaRPr lang="el-G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iterate type="lt">
                                    <p:tmPct val="5000"/>
                                  </p:iterate>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1" presetClass="entr" presetSubtype="0" fill="hold" nodeType="clickEffect">
                                  <p:stCondLst>
                                    <p:cond delay="0"/>
                                  </p:stCondLst>
                                  <p:iterate type="lt">
                                    <p:tmPct val="10000"/>
                                  </p:iterate>
                                  <p:childTnLst>
                                    <p:set>
                                      <p:cBhvr>
                                        <p:cTn id="21" dur="1" fill="hold">
                                          <p:stCondLst>
                                            <p:cond delay="0"/>
                                          </p:stCondLst>
                                        </p:cTn>
                                        <p:tgtEl>
                                          <p:spTgt spid="5">
                                            <p:txEl>
                                              <p:pRg st="0" end="0"/>
                                            </p:txEl>
                                          </p:spTgt>
                                        </p:tgtEl>
                                        <p:attrNameLst>
                                          <p:attrName>style.visibility</p:attrName>
                                        </p:attrNameLst>
                                      </p:cBhvr>
                                      <p:to>
                                        <p:strVal val="visible"/>
                                      </p:to>
                                    </p:set>
                                    <p:anim calcmode="lin" valueType="num">
                                      <p:cBhvr>
                                        <p:cTn id="22" dur="500" fill="hold"/>
                                        <p:tgtEl>
                                          <p:spTgt spid="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5">
                                            <p:txEl>
                                              <p:pRg st="0" end="0"/>
                                            </p:txEl>
                                          </p:spTgt>
                                        </p:tgtEl>
                                        <p:attrNameLst>
                                          <p:attrName>ppt_y</p:attrName>
                                        </p:attrNameLst>
                                      </p:cBhvr>
                                      <p:tavLst>
                                        <p:tav tm="0">
                                          <p:val>
                                            <p:strVal val="#ppt_y"/>
                                          </p:val>
                                        </p:tav>
                                        <p:tav tm="100000">
                                          <p:val>
                                            <p:strVal val="#ppt_y"/>
                                          </p:val>
                                        </p:tav>
                                      </p:tavLst>
                                    </p:anim>
                                    <p:anim calcmode="lin" valueType="num">
                                      <p:cBhvr>
                                        <p:cTn id="24" dur="500" fill="hold"/>
                                        <p:tgtEl>
                                          <p:spTgt spid="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ΒΙΝΤΕΟ</a:t>
            </a:r>
            <a:br>
              <a:rPr lang="el-GR" dirty="0" smtClean="0"/>
            </a:br>
            <a:endParaRPr lang="el-GR" dirty="0"/>
          </a:p>
        </p:txBody>
      </p:sp>
      <p:sp>
        <p:nvSpPr>
          <p:cNvPr id="3" name="2 - Θέση περιεχομένου"/>
          <p:cNvSpPr>
            <a:spLocks noGrp="1"/>
          </p:cNvSpPr>
          <p:nvPr>
            <p:ph idx="1"/>
          </p:nvPr>
        </p:nvSpPr>
        <p:spPr/>
        <p:txBody>
          <a:bodyPr/>
          <a:lstStyle/>
          <a:p>
            <a:r>
              <a:rPr lang="en-US" dirty="0" smtClean="0">
                <a:hlinkClick r:id="rId2"/>
              </a:rPr>
              <a:t>http://</a:t>
            </a:r>
            <a:r>
              <a:rPr lang="en-US" dirty="0" smtClean="0">
                <a:hlinkClick r:id="rId2"/>
              </a:rPr>
              <a:t>www.youtube.com/watch?v=v7ej2RPoeMo</a:t>
            </a:r>
            <a:endParaRPr lang="el-GR"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4"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from="(-#ppt_w/2)" to="(#ppt_x)" calcmode="lin" valueType="num">
                                      <p:cBhvr>
                                        <p:cTn id="16" dur="600" fill="hold">
                                          <p:stCondLst>
                                            <p:cond delay="0"/>
                                          </p:stCondLst>
                                        </p:cTn>
                                        <p:tgtEl>
                                          <p:spTgt spid="3">
                                            <p:txEl>
                                              <p:pRg st="0" end="0"/>
                                            </p:txEl>
                                          </p:spTgt>
                                        </p:tgtEl>
                                        <p:attrNameLst>
                                          <p:attrName>ppt_x</p:attrName>
                                        </p:attrNameLst>
                                      </p:cBhvr>
                                    </p:anim>
                                    <p:anim from="0" to="-1.0" calcmode="lin" valueType="num">
                                      <p:cBhvr>
                                        <p:cTn id="17" dur="200" decel="50000" autoRev="1" fill="hold">
                                          <p:stCondLst>
                                            <p:cond delay="600"/>
                                          </p:stCondLst>
                                        </p:cTn>
                                        <p:tgtEl>
                                          <p:spTgt spid="3">
                                            <p:txEl>
                                              <p:pRg st="0" end="0"/>
                                            </p:txEl>
                                          </p:spTgt>
                                        </p:tgtEl>
                                        <p:attrNameLst>
                                          <p:attrName>xshear</p:attrName>
                                        </p:attrNameLst>
                                      </p:cBhvr>
                                    </p:anim>
                                    <p:animScale>
                                      <p:cBhvr>
                                        <p:cTn id="18" dur="200" decel="100000" autoRev="1" fill="hold">
                                          <p:stCondLst>
                                            <p:cond delay="600"/>
                                          </p:stCondLst>
                                        </p:cTn>
                                        <p:tgtEl>
                                          <p:spTgt spid="3">
                                            <p:txEl>
                                              <p:pRg st="0" end="0"/>
                                            </p:txEl>
                                          </p:spTgt>
                                        </p:tgtEl>
                                      </p:cBhvr>
                                      <p:from x="100000" y="100000"/>
                                      <p:to x="80000" y="100000"/>
                                    </p:animScale>
                                    <p:anim by="(#ppt_h/3+#ppt_w*0.1)" calcmode="lin" valueType="num">
                                      <p:cBhvr additive="sum">
                                        <p:cTn id="19" dur="200" decel="100000" autoRev="1" fill="hold">
                                          <p:stCondLst>
                                            <p:cond delay="600"/>
                                          </p:stCondLst>
                                        </p:cTn>
                                        <p:tgtEl>
                                          <p:spTgt spid="3">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114</TotalTime>
  <Words>234</Words>
  <Application>Microsoft Office PowerPoint</Application>
  <PresentationFormat>Προβολή στην οθόνη (4:3)</PresentationFormat>
  <Paragraphs>17</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Αποκορύφωμα</vt:lpstr>
      <vt:lpstr>ΤΣΑΚΑΛΙ </vt:lpstr>
      <vt:lpstr>ΤΣΑΚΑΛΙ</vt:lpstr>
      <vt:lpstr>ΕΙΚΟΝΕΣ</vt:lpstr>
      <vt:lpstr>Περιγραφή</vt:lpstr>
      <vt:lpstr>ΑΠΟ ΤΙ ΚΙΝΔΥΝΕΥΕΙ</vt:lpstr>
      <vt:lpstr>Η ΤΡΟΦΗ ΤΟΥ</vt:lpstr>
      <vt:lpstr>ΠΛΗΡΟΦΟΡΙΕΣ</vt:lpstr>
      <vt:lpstr>ΒΙΝΤΕΟ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tsakali</dc:title>
  <dc:creator>user</dc:creator>
  <cp:lastModifiedBy>user</cp:lastModifiedBy>
  <cp:revision>26</cp:revision>
  <dcterms:created xsi:type="dcterms:W3CDTF">2013-05-20T06:38:19Z</dcterms:created>
  <dcterms:modified xsi:type="dcterms:W3CDTF">2013-05-30T09:29:28Z</dcterms:modified>
</cp:coreProperties>
</file>